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6256000" cy="9144000"/>
  <p:notesSz cx="9144000" cy="16256000"/>
  <p:embeddedFontLst>
    <p:embeddedFont>
      <p:font typeface="Inter" charset="-122" pitchFamily="34"/>
      <p:regular r:id="rId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8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-rule"/>
          <p:cNvSpPr/>
          <p:nvPr/>
        </p:nvSpPr>
        <p:spPr>
          <a:xfrm>
            <a:off x="508000" y="431800"/>
            <a:ext cx="15240000" cy="76200"/>
          </a:xfrm>
          <a:prstGeom prst="rect">
            <a:avLst/>
          </a:prstGeom>
          <a:solidFill>
            <a:srgbClr val="0D7A73"/>
          </a:solidFill>
          <a:ln/>
        </p:spPr>
      </p:sp>
      <p:sp>
        <p:nvSpPr>
          <p:cNvPr id="3" name="title"/>
          <p:cNvSpPr/>
          <p:nvPr/>
        </p:nvSpPr>
        <p:spPr>
          <a:xfrm>
            <a:off x="1016000" y="736600"/>
            <a:ext cx="11430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000" dirty="0">
                <a:solidFill>
                  <a:srgbClr val="0F25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MS 365 Copilot: Advanced Topics and Integrations — Full-Day Agenda</a:t>
            </a:r>
            <a:endParaRPr lang="en-US" sz="3000" dirty="0"/>
          </a:p>
        </p:txBody>
      </p:sp>
      <p:sp>
        <p:nvSpPr>
          <p:cNvPr id="4" name="subtitle"/>
          <p:cNvSpPr/>
          <p:nvPr/>
        </p:nvSpPr>
        <p:spPr>
          <a:xfrm>
            <a:off x="1016000" y="1257300"/>
            <a:ext cx="1092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600" dirty="0">
                <a:solidFill>
                  <a:srgbClr val="4A5C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shared learning outcome; Full access, Chat-only, and Watch &amp; Verify use different approved routes to produce the same evidence.</a:t>
            </a:r>
            <a:endParaRPr lang="en-US" sz="1600" dirty="0"/>
          </a:p>
        </p:txBody>
      </p:sp>
      <p:sp>
        <p:nvSpPr>
          <p:cNvPr id="5" name="progression"/>
          <p:cNvSpPr/>
          <p:nvPr/>
        </p:nvSpPr>
        <p:spPr>
          <a:xfrm>
            <a:off x="1016000" y="1778000"/>
            <a:ext cx="50800" cy="4521200"/>
          </a:xfrm>
          <a:prstGeom prst="roundRect">
            <a:avLst>
              <a:gd name="adj" fmla="val 50000"/>
            </a:avLst>
          </a:prstGeom>
          <a:solidFill>
            <a:srgbClr val="0D7A73"/>
          </a:solidFill>
          <a:ln/>
        </p:spPr>
      </p:sp>
      <p:sp>
        <p:nvSpPr>
          <p:cNvPr id="6" name="l1"/>
          <p:cNvSpPr/>
          <p:nvPr/>
        </p:nvSpPr>
        <p:spPr>
          <a:xfrm>
            <a:off x="1333500" y="1778000"/>
            <a:ext cx="6477000" cy="609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7E2E0"/>
            </a:solidFill>
            <a:prstDash val="solid"/>
          </a:ln>
        </p:spPr>
      </p:sp>
      <p:sp>
        <p:nvSpPr>
          <p:cNvPr id="7" name="l1-time"/>
          <p:cNvSpPr/>
          <p:nvPr/>
        </p:nvSpPr>
        <p:spPr>
          <a:xfrm>
            <a:off x="1524000" y="1943100"/>
            <a:ext cx="11684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0D7A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9:00–9:20</a:t>
            </a:r>
            <a:endParaRPr lang="en-US" sz="1500" dirty="0"/>
          </a:p>
        </p:txBody>
      </p:sp>
      <p:sp>
        <p:nvSpPr>
          <p:cNvPr id="8" name="l1-copy"/>
          <p:cNvSpPr/>
          <p:nvPr/>
        </p:nvSpPr>
        <p:spPr>
          <a:xfrm>
            <a:off x="2794000" y="1943100"/>
            <a:ext cx="4762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0B1B2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Welcome, access check, Safe Practice</a:t>
            </a:r>
            <a:endParaRPr lang="en-US" sz="1400" dirty="0"/>
          </a:p>
        </p:txBody>
      </p:sp>
      <p:sp>
        <p:nvSpPr>
          <p:cNvPr id="9" name="l2"/>
          <p:cNvSpPr/>
          <p:nvPr/>
        </p:nvSpPr>
        <p:spPr>
          <a:xfrm>
            <a:off x="1333500" y="2438400"/>
            <a:ext cx="6477000" cy="609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7E2E0"/>
            </a:solidFill>
            <a:prstDash val="solid"/>
          </a:ln>
        </p:spPr>
      </p:sp>
      <p:sp>
        <p:nvSpPr>
          <p:cNvPr id="10" name="l2-time"/>
          <p:cNvSpPr/>
          <p:nvPr/>
        </p:nvSpPr>
        <p:spPr>
          <a:xfrm>
            <a:off x="1524000" y="2603500"/>
            <a:ext cx="11684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0D7A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9:20–9:40</a:t>
            </a:r>
            <a:endParaRPr lang="en-US" sz="1500" dirty="0"/>
          </a:p>
        </p:txBody>
      </p:sp>
      <p:sp>
        <p:nvSpPr>
          <p:cNvPr id="11" name="l2-copy"/>
          <p:cNvSpPr/>
          <p:nvPr/>
        </p:nvSpPr>
        <p:spPr>
          <a:xfrm>
            <a:off x="2794000" y="2603500"/>
            <a:ext cx="4762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0B1B2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Prompting and output validation</a:t>
            </a:r>
            <a:endParaRPr lang="en-US" sz="1400" dirty="0"/>
          </a:p>
        </p:txBody>
      </p:sp>
      <p:sp>
        <p:nvSpPr>
          <p:cNvPr id="12" name="l3"/>
          <p:cNvSpPr/>
          <p:nvPr/>
        </p:nvSpPr>
        <p:spPr>
          <a:xfrm>
            <a:off x="1333500" y="3098800"/>
            <a:ext cx="6477000" cy="609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7E2E0"/>
            </a:solidFill>
            <a:prstDash val="solid"/>
          </a:ln>
        </p:spPr>
      </p:sp>
      <p:sp>
        <p:nvSpPr>
          <p:cNvPr id="13" name="l3-time"/>
          <p:cNvSpPr/>
          <p:nvPr/>
        </p:nvSpPr>
        <p:spPr>
          <a:xfrm>
            <a:off x="1524000" y="3263900"/>
            <a:ext cx="11684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0D7A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9:40–10:30</a:t>
            </a:r>
            <a:endParaRPr lang="en-US" sz="1500" dirty="0"/>
          </a:p>
        </p:txBody>
      </p:sp>
      <p:sp>
        <p:nvSpPr>
          <p:cNvPr id="14" name="l3-copy"/>
          <p:cNvSpPr/>
          <p:nvPr/>
        </p:nvSpPr>
        <p:spPr>
          <a:xfrm>
            <a:off x="2794000" y="3263900"/>
            <a:ext cx="4762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0B1B2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Researcher, files, and screenshots</a:t>
            </a:r>
            <a:endParaRPr lang="en-US" sz="1400" dirty="0"/>
          </a:p>
        </p:txBody>
      </p:sp>
      <p:sp>
        <p:nvSpPr>
          <p:cNvPr id="15" name="l4"/>
          <p:cNvSpPr/>
          <p:nvPr/>
        </p:nvSpPr>
        <p:spPr>
          <a:xfrm>
            <a:off x="1333500" y="3759200"/>
            <a:ext cx="6477000" cy="609600"/>
          </a:xfrm>
          <a:prstGeom prst="roundRect">
            <a:avLst>
              <a:gd name="adj" fmla="val 16667"/>
            </a:avLst>
          </a:prstGeom>
          <a:solidFill>
            <a:srgbClr val="FCEEEB"/>
          </a:solidFill>
          <a:ln w="12700">
            <a:solidFill>
              <a:srgbClr val="F3C7BE"/>
            </a:solidFill>
            <a:prstDash val="solid"/>
          </a:ln>
        </p:spPr>
      </p:sp>
      <p:sp>
        <p:nvSpPr>
          <p:cNvPr id="16" name="l4-time"/>
          <p:cNvSpPr/>
          <p:nvPr/>
        </p:nvSpPr>
        <p:spPr>
          <a:xfrm>
            <a:off x="1524000" y="3924300"/>
            <a:ext cx="11684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F26D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10:30–10:45</a:t>
            </a:r>
            <a:endParaRPr lang="en-US" sz="1500" dirty="0"/>
          </a:p>
        </p:txBody>
      </p:sp>
      <p:sp>
        <p:nvSpPr>
          <p:cNvPr id="17" name="l4-copy"/>
          <p:cNvSpPr/>
          <p:nvPr/>
        </p:nvSpPr>
        <p:spPr>
          <a:xfrm>
            <a:off x="2794000" y="3924300"/>
            <a:ext cx="4762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0B1B2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Break</a:t>
            </a:r>
            <a:endParaRPr lang="en-US" sz="1400" dirty="0"/>
          </a:p>
        </p:txBody>
      </p:sp>
      <p:sp>
        <p:nvSpPr>
          <p:cNvPr id="18" name="l5"/>
          <p:cNvSpPr/>
          <p:nvPr/>
        </p:nvSpPr>
        <p:spPr>
          <a:xfrm>
            <a:off x="1333500" y="4419600"/>
            <a:ext cx="6477000" cy="609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7E2E0"/>
            </a:solidFill>
            <a:prstDash val="solid"/>
          </a:ln>
        </p:spPr>
      </p:sp>
      <p:sp>
        <p:nvSpPr>
          <p:cNvPr id="19" name="l5-time"/>
          <p:cNvSpPr/>
          <p:nvPr/>
        </p:nvSpPr>
        <p:spPr>
          <a:xfrm>
            <a:off x="1524000" y="4584700"/>
            <a:ext cx="11684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0D7A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10:45–11:30</a:t>
            </a:r>
            <a:endParaRPr lang="en-US" sz="1500" dirty="0"/>
          </a:p>
        </p:txBody>
      </p:sp>
      <p:sp>
        <p:nvSpPr>
          <p:cNvPr id="20" name="l5-copy"/>
          <p:cNvSpPr/>
          <p:nvPr/>
        </p:nvSpPr>
        <p:spPr>
          <a:xfrm>
            <a:off x="2794000" y="4584700"/>
            <a:ext cx="4762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0B1B2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Word and PowerPoint</a:t>
            </a:r>
            <a:endParaRPr lang="en-US" sz="1400" dirty="0"/>
          </a:p>
        </p:txBody>
      </p:sp>
      <p:sp>
        <p:nvSpPr>
          <p:cNvPr id="21" name="l6"/>
          <p:cNvSpPr/>
          <p:nvPr/>
        </p:nvSpPr>
        <p:spPr>
          <a:xfrm>
            <a:off x="1333500" y="5080000"/>
            <a:ext cx="6477000" cy="609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7E2E0"/>
            </a:solidFill>
            <a:prstDash val="solid"/>
          </a:ln>
        </p:spPr>
      </p:sp>
      <p:sp>
        <p:nvSpPr>
          <p:cNvPr id="22" name="l6-time"/>
          <p:cNvSpPr/>
          <p:nvPr/>
        </p:nvSpPr>
        <p:spPr>
          <a:xfrm>
            <a:off x="1524000" y="5245100"/>
            <a:ext cx="11684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0D7A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11:30–12:05</a:t>
            </a:r>
            <a:endParaRPr lang="en-US" sz="1500" dirty="0"/>
          </a:p>
        </p:txBody>
      </p:sp>
      <p:sp>
        <p:nvSpPr>
          <p:cNvPr id="23" name="l6-copy"/>
          <p:cNvSpPr/>
          <p:nvPr/>
        </p:nvSpPr>
        <p:spPr>
          <a:xfrm>
            <a:off x="2794000" y="5245100"/>
            <a:ext cx="4762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0B1B2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Excel</a:t>
            </a:r>
            <a:endParaRPr lang="en-US" sz="1400" dirty="0"/>
          </a:p>
        </p:txBody>
      </p:sp>
      <p:sp>
        <p:nvSpPr>
          <p:cNvPr id="24" name="l7"/>
          <p:cNvSpPr/>
          <p:nvPr/>
        </p:nvSpPr>
        <p:spPr>
          <a:xfrm>
            <a:off x="1333500" y="5740400"/>
            <a:ext cx="6477000" cy="609600"/>
          </a:xfrm>
          <a:prstGeom prst="roundRect">
            <a:avLst>
              <a:gd name="adj" fmla="val 16667"/>
            </a:avLst>
          </a:prstGeom>
          <a:solidFill>
            <a:srgbClr val="FCEEEB"/>
          </a:solidFill>
          <a:ln w="12700">
            <a:solidFill>
              <a:srgbClr val="F3C7BE"/>
            </a:solidFill>
            <a:prstDash val="solid"/>
          </a:ln>
        </p:spPr>
      </p:sp>
      <p:sp>
        <p:nvSpPr>
          <p:cNvPr id="25" name="l7-time"/>
          <p:cNvSpPr/>
          <p:nvPr/>
        </p:nvSpPr>
        <p:spPr>
          <a:xfrm>
            <a:off x="1524000" y="5905500"/>
            <a:ext cx="11684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F26D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12:05–12:15</a:t>
            </a:r>
            <a:endParaRPr lang="en-US" sz="1500" dirty="0"/>
          </a:p>
        </p:txBody>
      </p:sp>
      <p:sp>
        <p:nvSpPr>
          <p:cNvPr id="26" name="l7-copy"/>
          <p:cNvSpPr/>
          <p:nvPr/>
        </p:nvSpPr>
        <p:spPr>
          <a:xfrm>
            <a:off x="2794000" y="5905500"/>
            <a:ext cx="4762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0B1B2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Break</a:t>
            </a:r>
            <a:endParaRPr lang="en-US" sz="1400" dirty="0"/>
          </a:p>
        </p:txBody>
      </p:sp>
      <p:sp>
        <p:nvSpPr>
          <p:cNvPr id="27" name="r1"/>
          <p:cNvSpPr/>
          <p:nvPr/>
        </p:nvSpPr>
        <p:spPr>
          <a:xfrm>
            <a:off x="8318500" y="1778000"/>
            <a:ext cx="6921500" cy="609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7E2E0"/>
            </a:solidFill>
            <a:prstDash val="solid"/>
          </a:ln>
        </p:spPr>
      </p:sp>
      <p:sp>
        <p:nvSpPr>
          <p:cNvPr id="28" name="r1-time"/>
          <p:cNvSpPr/>
          <p:nvPr/>
        </p:nvSpPr>
        <p:spPr>
          <a:xfrm>
            <a:off x="8509000" y="1943100"/>
            <a:ext cx="11684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0D7A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12:15–1:00</a:t>
            </a:r>
            <a:endParaRPr lang="en-US" sz="1500" dirty="0"/>
          </a:p>
        </p:txBody>
      </p:sp>
      <p:sp>
        <p:nvSpPr>
          <p:cNvPr id="29" name="r1-copy"/>
          <p:cNvSpPr/>
          <p:nvPr/>
        </p:nvSpPr>
        <p:spPr>
          <a:xfrm>
            <a:off x="9779000" y="1943100"/>
            <a:ext cx="5143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0B1B2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Outlook, Teams, OneNote, and OneDrive</a:t>
            </a:r>
            <a:endParaRPr lang="en-US" sz="1400" dirty="0"/>
          </a:p>
        </p:txBody>
      </p:sp>
      <p:sp>
        <p:nvSpPr>
          <p:cNvPr id="30" name="r2"/>
          <p:cNvSpPr/>
          <p:nvPr/>
        </p:nvSpPr>
        <p:spPr>
          <a:xfrm>
            <a:off x="8318500" y="2438400"/>
            <a:ext cx="6921500" cy="609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7E2E0"/>
            </a:solidFill>
            <a:prstDash val="solid"/>
          </a:ln>
        </p:spPr>
      </p:sp>
      <p:sp>
        <p:nvSpPr>
          <p:cNvPr id="31" name="r2-time"/>
          <p:cNvSpPr/>
          <p:nvPr/>
        </p:nvSpPr>
        <p:spPr>
          <a:xfrm>
            <a:off x="8509000" y="2603500"/>
            <a:ext cx="11684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0D7A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1:00–2:00</a:t>
            </a:r>
            <a:endParaRPr lang="en-US" sz="1500" dirty="0"/>
          </a:p>
        </p:txBody>
      </p:sp>
      <p:sp>
        <p:nvSpPr>
          <p:cNvPr id="32" name="r2-copy"/>
          <p:cNvSpPr/>
          <p:nvPr/>
        </p:nvSpPr>
        <p:spPr>
          <a:xfrm>
            <a:off x="9779000" y="2603500"/>
            <a:ext cx="5143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0B1B2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Lunch</a:t>
            </a:r>
            <a:endParaRPr lang="en-US" sz="1400" dirty="0"/>
          </a:p>
        </p:txBody>
      </p:sp>
      <p:sp>
        <p:nvSpPr>
          <p:cNvPr id="33" name="r3"/>
          <p:cNvSpPr/>
          <p:nvPr/>
        </p:nvSpPr>
        <p:spPr>
          <a:xfrm>
            <a:off x="8318500" y="3098800"/>
            <a:ext cx="6921500" cy="609600"/>
          </a:xfrm>
          <a:prstGeom prst="roundRect">
            <a:avLst>
              <a:gd name="adj" fmla="val 16667"/>
            </a:avLst>
          </a:prstGeom>
          <a:solidFill>
            <a:srgbClr val="FCEEEB"/>
          </a:solidFill>
          <a:ln w="12700">
            <a:solidFill>
              <a:srgbClr val="F3C7BE"/>
            </a:solidFill>
            <a:prstDash val="solid"/>
          </a:ln>
        </p:spPr>
      </p:sp>
      <p:sp>
        <p:nvSpPr>
          <p:cNvPr id="34" name="r3-time"/>
          <p:cNvSpPr/>
          <p:nvPr/>
        </p:nvSpPr>
        <p:spPr>
          <a:xfrm>
            <a:off x="8509000" y="3263900"/>
            <a:ext cx="11684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F26D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2:00–2:30</a:t>
            </a:r>
            <a:endParaRPr lang="en-US" sz="1500" dirty="0"/>
          </a:p>
        </p:txBody>
      </p:sp>
      <p:sp>
        <p:nvSpPr>
          <p:cNvPr id="35" name="r3-copy"/>
          <p:cNvSpPr/>
          <p:nvPr/>
        </p:nvSpPr>
        <p:spPr>
          <a:xfrm>
            <a:off x="9779000" y="3263900"/>
            <a:ext cx="5143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0B1B2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Analyst and agent testing</a:t>
            </a:r>
            <a:endParaRPr lang="en-US" sz="1400" dirty="0"/>
          </a:p>
        </p:txBody>
      </p:sp>
      <p:sp>
        <p:nvSpPr>
          <p:cNvPr id="36" name="r4"/>
          <p:cNvSpPr/>
          <p:nvPr/>
        </p:nvSpPr>
        <p:spPr>
          <a:xfrm>
            <a:off x="8318500" y="3759200"/>
            <a:ext cx="6921500" cy="609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7E2E0"/>
            </a:solidFill>
            <a:prstDash val="solid"/>
          </a:ln>
        </p:spPr>
      </p:sp>
      <p:sp>
        <p:nvSpPr>
          <p:cNvPr id="37" name="r4-time"/>
          <p:cNvSpPr/>
          <p:nvPr/>
        </p:nvSpPr>
        <p:spPr>
          <a:xfrm>
            <a:off x="8509000" y="3924300"/>
            <a:ext cx="11684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0D7A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2:30–3:10</a:t>
            </a:r>
            <a:endParaRPr lang="en-US" sz="1500" dirty="0"/>
          </a:p>
        </p:txBody>
      </p:sp>
      <p:sp>
        <p:nvSpPr>
          <p:cNvPr id="38" name="r4-copy"/>
          <p:cNvSpPr/>
          <p:nvPr/>
        </p:nvSpPr>
        <p:spPr>
          <a:xfrm>
            <a:off x="9779000" y="3924300"/>
            <a:ext cx="5143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0B1B2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Copilot Studio workflow map and Copilot Notebooks</a:t>
            </a:r>
            <a:endParaRPr lang="en-US" sz="1400" dirty="0"/>
          </a:p>
        </p:txBody>
      </p:sp>
      <p:sp>
        <p:nvSpPr>
          <p:cNvPr id="39" name="r5"/>
          <p:cNvSpPr/>
          <p:nvPr/>
        </p:nvSpPr>
        <p:spPr>
          <a:xfrm>
            <a:off x="8318500" y="4419600"/>
            <a:ext cx="6921500" cy="609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7E2E0"/>
            </a:solidFill>
            <a:prstDash val="solid"/>
          </a:ln>
        </p:spPr>
      </p:sp>
      <p:sp>
        <p:nvSpPr>
          <p:cNvPr id="40" name="r5-time"/>
          <p:cNvSpPr/>
          <p:nvPr/>
        </p:nvSpPr>
        <p:spPr>
          <a:xfrm>
            <a:off x="8509000" y="4584700"/>
            <a:ext cx="11684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0D7A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3:10–3:45</a:t>
            </a:r>
            <a:endParaRPr lang="en-US" sz="1500" dirty="0"/>
          </a:p>
        </p:txBody>
      </p:sp>
      <p:sp>
        <p:nvSpPr>
          <p:cNvPr id="41" name="r5-copy"/>
          <p:cNvSpPr/>
          <p:nvPr/>
        </p:nvSpPr>
        <p:spPr>
          <a:xfrm>
            <a:off x="9779000" y="4584700"/>
            <a:ext cx="5143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0B1B2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capstone evidence record</a:t>
            </a:r>
            <a:endParaRPr lang="en-US" sz="1400" dirty="0"/>
          </a:p>
        </p:txBody>
      </p:sp>
      <p:sp>
        <p:nvSpPr>
          <p:cNvPr id="42" name="r6"/>
          <p:cNvSpPr/>
          <p:nvPr/>
        </p:nvSpPr>
        <p:spPr>
          <a:xfrm>
            <a:off x="8318500" y="5080000"/>
            <a:ext cx="6921500" cy="609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7E2E0"/>
            </a:solidFill>
            <a:prstDash val="solid"/>
          </a:ln>
        </p:spPr>
      </p:sp>
      <p:sp>
        <p:nvSpPr>
          <p:cNvPr id="43" name="r6-time"/>
          <p:cNvSpPr/>
          <p:nvPr/>
        </p:nvSpPr>
        <p:spPr>
          <a:xfrm>
            <a:off x="8509000" y="5245100"/>
            <a:ext cx="11684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0D7A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3:45–4:00</a:t>
            </a:r>
            <a:endParaRPr lang="en-US" sz="1500" dirty="0"/>
          </a:p>
        </p:txBody>
      </p:sp>
      <p:sp>
        <p:nvSpPr>
          <p:cNvPr id="44" name="r6-copy"/>
          <p:cNvSpPr/>
          <p:nvPr/>
        </p:nvSpPr>
        <p:spPr>
          <a:xfrm>
            <a:off x="9779000" y="5245100"/>
            <a:ext cx="5143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0B1B2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Knowledge check and close</a:t>
            </a:r>
            <a:endParaRPr lang="en-US" sz="1400" dirty="0"/>
          </a:p>
        </p:txBody>
      </p:sp>
      <p:sp>
        <p:nvSpPr>
          <p:cNvPr id="45" name="note"/>
          <p:cNvSpPr/>
          <p:nvPr/>
        </p:nvSpPr>
        <p:spPr>
          <a:xfrm>
            <a:off x="1016000" y="6858000"/>
            <a:ext cx="14224000" cy="1270000"/>
          </a:xfrm>
          <a:prstGeom prst="roundRect">
            <a:avLst>
              <a:gd name="adj" fmla="val 12000"/>
            </a:avLst>
          </a:prstGeom>
          <a:solidFill>
            <a:srgbClr val="E8F3F1"/>
          </a:solidFill>
          <a:ln/>
        </p:spPr>
      </p:sp>
      <p:pic>
        <p:nvPicPr>
          <p:cNvPr id="46" name="note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3500" y="7213600"/>
            <a:ext cx="482600" cy="482600"/>
          </a:xfrm>
          <a:prstGeom prst="rect">
            <a:avLst/>
          </a:prstGeom>
        </p:spPr>
      </p:pic>
      <p:sp>
        <p:nvSpPr>
          <p:cNvPr id="47" name="note-title"/>
          <p:cNvSpPr/>
          <p:nvPr/>
        </p:nvSpPr>
        <p:spPr>
          <a:xfrm>
            <a:off x="2032000" y="7086600"/>
            <a:ext cx="1143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600" b="1" dirty="0">
                <a:solidFill>
                  <a:srgbClr val="0F25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Trainer reminder</a:t>
            </a:r>
            <a:endParaRPr lang="en-US" sz="1600" dirty="0"/>
          </a:p>
        </p:txBody>
      </p:sp>
      <p:sp>
        <p:nvSpPr>
          <p:cNvPr id="48" name="note-copy"/>
          <p:cNvSpPr/>
          <p:nvPr/>
        </p:nvSpPr>
        <p:spPr>
          <a:xfrm>
            <a:off x="2032000" y="7429500"/>
            <a:ext cx="12573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4A5C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Researcher, Analyst, Copilot Notebooks, agents, and Microsoft Copilot Studio vary by tenant, license, settings, permissions, policy, source access, and rollout. Use the approved alternate route when a feature is unavailable.</a:t>
            </a:r>
            <a:endParaRPr lang="en-US" sz="1400" dirty="0"/>
          </a:p>
        </p:txBody>
      </p:sp>
      <p:sp>
        <p:nvSpPr>
          <p:cNvPr id="49" name="footer"/>
          <p:cNvSpPr/>
          <p:nvPr/>
        </p:nvSpPr>
        <p:spPr>
          <a:xfrm>
            <a:off x="1016000" y="8572500"/>
            <a:ext cx="1422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300" dirty="0">
                <a:solidFill>
                  <a:srgbClr val="4A5C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training materials only · Five Checks: Source · Verification · Context · Resilience · Authorized Owner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 365 Copilot: Advanced Topics and Integrations — Full-Day Agenda</dc:title>
  <dc:subject>MS 365 Copilot: Advanced Topics and Integrations — Full-Day Agenda</dc:subject>
  <dc:creator>Manus</dc:creator>
  <cp:lastModifiedBy>Manus</cp:lastModifiedBy>
  <cp:revision>1</cp:revision>
  <dcterms:created xsi:type="dcterms:W3CDTF">2026-10-16T17:39:34Z</dcterms:created>
  <dcterms:modified xsi:type="dcterms:W3CDTF">2026-10-16T17:39:34Z</dcterms:modified>
</cp:coreProperties>
</file>